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2" r:id="rId5"/>
    <p:sldId id="269" r:id="rId6"/>
    <p:sldId id="267" r:id="rId7"/>
    <p:sldId id="259" r:id="rId8"/>
    <p:sldId id="266" r:id="rId9"/>
    <p:sldId id="268" r:id="rId10"/>
    <p:sldId id="271" r:id="rId11"/>
    <p:sldId id="261" r:id="rId12"/>
    <p:sldId id="270" r:id="rId13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79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347A6-E75B-4B5D-86AB-6C34ED71340D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51350"/>
            <a:ext cx="5607050" cy="421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BB453-C0AF-4B74-B079-E6002FD61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1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BC56-141E-47C2-9ACD-3282E7700C78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2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9327-5901-4AF2-9C88-F62A3A708BFA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6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EA1E-232E-47AB-9433-FFFFB6E6E8A0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3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644F-513A-4A84-8100-A00124BB289A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4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B461-8F01-4E57-A24D-6F35FABC00D2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9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83D4-BBD6-4AEF-A869-B11E8B8D0662}" type="datetime1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3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5C37-0ADE-475C-AC20-1A18EBB1E5DF}" type="datetime1">
              <a:rPr lang="en-US" smtClean="0"/>
              <a:t>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5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1365-8208-499D-A98A-9077A3C285F7}" type="datetime1">
              <a:rPr lang="en-US" smtClean="0"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6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6A68-599D-43D1-99A7-030856B2FF0D}" type="datetime1">
              <a:rPr lang="en-US" smtClean="0"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3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ADC4-2FFF-474D-852D-1880B2635258}" type="datetime1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2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4D6-9B7C-4E60-971E-5A4CB4EC478C}" type="datetime1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53476-2642-4696-9049-4E8389051AB5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F95A4-B6BE-4AB9-A88F-C134D4DB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1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  <a:solidFill>
            <a:srgbClr val="FFFF00">
              <a:alpha val="30000"/>
            </a:srgbClr>
          </a:solidFill>
        </p:spPr>
        <p:txBody>
          <a:bodyPr/>
          <a:lstStyle/>
          <a:p>
            <a:r>
              <a:rPr lang="en-US" dirty="0" smtClean="0"/>
              <a:t>The results of baseline test for 2013 HWRF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219200"/>
          </a:xfrm>
        </p:spPr>
        <p:txBody>
          <a:bodyPr/>
          <a:lstStyle/>
          <a:p>
            <a:r>
              <a:rPr lang="en-US" dirty="0" smtClean="0"/>
              <a:t>Young Kwon, Vijay </a:t>
            </a:r>
            <a:r>
              <a:rPr lang="en-US" dirty="0" err="1" smtClean="0"/>
              <a:t>Tallaparagada</a:t>
            </a:r>
            <a:r>
              <a:rPr lang="en-US" dirty="0" smtClean="0"/>
              <a:t> and HWRF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743200"/>
            <a:ext cx="6400800" cy="70788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Individual storms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ig_ISAAC_H212_vma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1" y="921604"/>
            <a:ext cx="3806436" cy="27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g_NADINE_H212_vma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6" y="4145867"/>
            <a:ext cx="3643226" cy="27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ig_NADINE_H213_vma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1" y="4145866"/>
            <a:ext cx="3658063" cy="27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g_ISAAC_H213_vma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61" y="913887"/>
            <a:ext cx="3806436" cy="271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27076" y="228600"/>
            <a:ext cx="746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H212               </a:t>
            </a:r>
            <a:r>
              <a:rPr lang="en-US" sz="2800" dirty="0" smtClean="0"/>
              <a:t>                    </a:t>
            </a:r>
            <a:r>
              <a:rPr lang="en-US" sz="2800" dirty="0"/>
              <a:t>H213</a:t>
            </a:r>
          </a:p>
        </p:txBody>
      </p:sp>
      <p:sp>
        <p:nvSpPr>
          <p:cNvPr id="3" name="Oval 2"/>
          <p:cNvSpPr/>
          <p:nvPr/>
        </p:nvSpPr>
        <p:spPr>
          <a:xfrm>
            <a:off x="1380281" y="1447800"/>
            <a:ext cx="1981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56129" y="4648200"/>
            <a:ext cx="1981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16188" y="1371600"/>
            <a:ext cx="917559" cy="461665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ISAAC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6188" y="4774557"/>
            <a:ext cx="1176925" cy="461665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NADINE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ig_LESLIE_H212_vm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663699"/>
            <a:ext cx="4441825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g_LESLIE_H213_vm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1663699"/>
            <a:ext cx="4441825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60425" y="977899"/>
            <a:ext cx="746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H212                             H213</a:t>
            </a:r>
          </a:p>
        </p:txBody>
      </p:sp>
      <p:sp>
        <p:nvSpPr>
          <p:cNvPr id="5" name="Oval 4"/>
          <p:cNvSpPr/>
          <p:nvPr/>
        </p:nvSpPr>
        <p:spPr>
          <a:xfrm>
            <a:off x="1905000" y="2438400"/>
            <a:ext cx="1981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60425" y="5562600"/>
            <a:ext cx="7673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2013 HWRF baseline: http</a:t>
            </a:r>
            <a:r>
              <a:rPr lang="en-US" sz="2400" dirty="0"/>
              <a:t>://www.emc.ncep.noaa.gov/gc_wmb/vxt/baseline/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3869" y="1432866"/>
            <a:ext cx="960712" cy="461665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LESLIE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362690"/>
              </p:ext>
            </p:extLst>
          </p:nvPr>
        </p:nvGraphicFramePr>
        <p:xfrm>
          <a:off x="304800" y="867638"/>
          <a:ext cx="8458200" cy="5776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0170"/>
                <a:gridCol w="1665257"/>
                <a:gridCol w="951576"/>
                <a:gridCol w="1149797"/>
                <a:gridCol w="990600"/>
                <a:gridCol w="990600"/>
                <a:gridCol w="1600200"/>
              </a:tblGrid>
              <a:tr h="96904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Baseline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(H130)</a:t>
                      </a:r>
                      <a:endParaRPr lang="en-US" sz="20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Physics upgrades</a:t>
                      </a:r>
                      <a:endParaRPr lang="en-US" sz="20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Combined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(H213)</a:t>
                      </a:r>
                      <a:endParaRPr lang="en-US" sz="20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</a:tr>
              <a:tr h="468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PBL(H131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en-US" sz="14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Meso</a:t>
                      </a:r>
                      <a:r>
                        <a:rPr lang="en-US" sz="1400" b="1" dirty="0">
                          <a:effectLst/>
                        </a:rPr>
                        <a:t>-SAS (H132)</a:t>
                      </a:r>
                      <a:endParaRPr lang="en-US" sz="14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RRTMG (H133)</a:t>
                      </a:r>
                      <a:endParaRPr lang="en-US" sz="1400" b="1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Ocean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(H135)</a:t>
                      </a:r>
                      <a:endParaRPr lang="en-US" sz="14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</a:rPr>
                        <a:t>Final configuration</a:t>
                      </a:r>
                      <a:endParaRPr lang="en-US" sz="14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</a:tr>
              <a:tr h="21089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Description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Revised </a:t>
                      </a:r>
                      <a:r>
                        <a:rPr lang="en-US" sz="1400" dirty="0" err="1" smtClean="0">
                          <a:effectLst/>
                        </a:rPr>
                        <a:t>init</a:t>
                      </a:r>
                      <a:r>
                        <a:rPr lang="en-US" sz="1400" dirty="0" smtClean="0">
                          <a:effectLst/>
                        </a:rPr>
                        <a:t>/GSI,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New nest parent </a:t>
                      </a:r>
                      <a:r>
                        <a:rPr lang="en-US" sz="1400" dirty="0" smtClean="0">
                          <a:effectLst/>
                        </a:rPr>
                        <a:t>interpolations,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Radiation bug </a:t>
                      </a:r>
                      <a:r>
                        <a:rPr lang="en-US" sz="1400" dirty="0" smtClean="0">
                          <a:effectLst/>
                        </a:rPr>
                        <a:t>fix,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Revised nest </a:t>
                      </a:r>
                      <a:r>
                        <a:rPr lang="en-US" sz="1400" dirty="0" smtClean="0">
                          <a:effectLst/>
                        </a:rPr>
                        <a:t>movement,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Increased frequency of Physics </a:t>
                      </a:r>
                      <a:r>
                        <a:rPr lang="en-US" sz="1400" dirty="0" smtClean="0">
                          <a:effectLst/>
                        </a:rPr>
                        <a:t>calls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Variable </a:t>
                      </a:r>
                      <a:r>
                        <a:rPr lang="en-US" sz="1400" dirty="0" err="1">
                          <a:effectLst/>
                        </a:rPr>
                        <a:t>Ric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Meso</a:t>
                      </a:r>
                      <a:r>
                        <a:rPr lang="en-US" sz="1400" dirty="0">
                          <a:effectLst/>
                        </a:rPr>
                        <a:t> SAS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Radiation</a:t>
                      </a:r>
                      <a:endParaRPr lang="en-US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MPI-POM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Baseline+ physics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</a:tr>
              <a:tr h="7029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Person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Qingu</a:t>
                      </a:r>
                      <a:r>
                        <a:rPr lang="en-US" sz="1400" dirty="0">
                          <a:effectLst/>
                        </a:rPr>
                        <a:t>, In-</a:t>
                      </a:r>
                      <a:r>
                        <a:rPr lang="en-US" sz="1400" dirty="0" err="1">
                          <a:effectLst/>
                        </a:rPr>
                        <a:t>Hyuk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Sam Trahan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Mingjing</a:t>
                      </a:r>
                      <a:r>
                        <a:rPr lang="en-US" sz="1400" dirty="0">
                          <a:effectLst/>
                        </a:rPr>
                        <a:t>, Young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Young/</a:t>
                      </a:r>
                      <a:r>
                        <a:rPr lang="en-US" sz="1400" dirty="0" err="1" smtClean="0">
                          <a:effectLst/>
                        </a:rPr>
                        <a:t>Weiguo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Qingfu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Chanh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Biju</a:t>
                      </a:r>
                      <a:r>
                        <a:rPr lang="en-US" sz="1400" dirty="0" smtClean="0">
                          <a:effectLst/>
                        </a:rPr>
                        <a:t> Thomas (URI)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</a:tr>
              <a:tr h="7029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Cases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Whole </a:t>
                      </a:r>
                      <a:r>
                        <a:rPr lang="en-US" sz="1400" dirty="0" smtClean="0">
                          <a:effectLst/>
                        </a:rPr>
                        <a:t>2011</a:t>
                      </a:r>
                      <a:r>
                        <a:rPr lang="en-US" sz="1400" baseline="0" dirty="0" smtClean="0">
                          <a:effectLst/>
                        </a:rPr>
                        <a:t> and </a:t>
                      </a:r>
                      <a:r>
                        <a:rPr lang="en-US" sz="1400" dirty="0" smtClean="0">
                          <a:effectLst/>
                        </a:rPr>
                        <a:t>2012 storms and some 2010 storms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Priority cases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Whole 2011</a:t>
                      </a:r>
                      <a:r>
                        <a:rPr lang="en-US" sz="1400" baseline="0" dirty="0" smtClean="0">
                          <a:effectLst/>
                        </a:rPr>
                        <a:t> and </a:t>
                      </a:r>
                      <a:r>
                        <a:rPr lang="en-US" sz="1400" dirty="0" smtClean="0">
                          <a:effectLst/>
                        </a:rPr>
                        <a:t>2012 storms and some 2010 storms</a:t>
                      </a:r>
                      <a:endParaRPr lang="en-US" sz="1400" dirty="0" smtClean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Priority cases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Whole 2011</a:t>
                      </a:r>
                      <a:r>
                        <a:rPr lang="en-US" sz="1400" baseline="0" dirty="0" smtClean="0">
                          <a:effectLst/>
                        </a:rPr>
                        <a:t> and </a:t>
                      </a:r>
                      <a:r>
                        <a:rPr lang="en-US" sz="1400" dirty="0" smtClean="0">
                          <a:effectLst/>
                        </a:rPr>
                        <a:t>2012 storms and some 2010 storms</a:t>
                      </a:r>
                      <a:endParaRPr lang="en-US" sz="1400" dirty="0" smtClean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Whole 2011</a:t>
                      </a:r>
                      <a:r>
                        <a:rPr lang="en-US" sz="1400" baseline="0" dirty="0" smtClean="0">
                          <a:effectLst/>
                        </a:rPr>
                        <a:t> and </a:t>
                      </a:r>
                      <a:r>
                        <a:rPr lang="en-US" sz="1400" dirty="0" smtClean="0">
                          <a:effectLst/>
                        </a:rPr>
                        <a:t>2012 storms and some 2010 storms</a:t>
                      </a:r>
                      <a:endParaRPr lang="en-US" sz="1400" dirty="0" smtClean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43001" y="152400"/>
            <a:ext cx="7239000" cy="584775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en-US" sz="3200" b="1" u="sng" dirty="0"/>
              <a:t>2013 HWRF pre-implementation test plan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447800" y="914400"/>
            <a:ext cx="1600200" cy="5791200"/>
          </a:xfrm>
          <a:prstGeom prst="rect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4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37175"/>
            <a:ext cx="6600093" cy="584775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2013 HWRF baseline configurations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808298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1. Vortex initialization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- Storm size correction – R34 and RMW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- Hurricane filter domain is revised (smaller than that of H212)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- Cold start use GFS vortex if a storm is weaker than 16m/s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2. Hybrid DA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  <a:r>
              <a:rPr lang="en-US" sz="2000" dirty="0" smtClean="0"/>
              <a:t>- </a:t>
            </a:r>
            <a:r>
              <a:rPr lang="en-US" sz="2000" dirty="0"/>
              <a:t>First guess is from GDAS 3, 6 and 9 hour forecast after </a:t>
            </a:r>
            <a:r>
              <a:rPr lang="en-US" sz="2000" dirty="0" smtClean="0"/>
              <a:t>vortex relocation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/>
              <a:t>- Data assimilation on outer domain only followed by vortex initialization </a:t>
            </a:r>
            <a:endParaRPr lang="en-US" sz="2000" dirty="0" smtClean="0"/>
          </a:p>
          <a:p>
            <a:r>
              <a:rPr lang="en-US" sz="2000" dirty="0"/>
              <a:t>     - GSI hybrid analysis using global </a:t>
            </a:r>
            <a:r>
              <a:rPr lang="en-US" sz="2000" dirty="0" err="1"/>
              <a:t>EnKF</a:t>
            </a:r>
            <a:r>
              <a:rPr lang="en-US" sz="2000" dirty="0"/>
              <a:t> forecast ensemble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- 80 members of global ensemble members are  given 75% weight to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background error covariance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/>
              <a:t>- GSI hybrid analysis using global </a:t>
            </a:r>
            <a:r>
              <a:rPr lang="en-US" sz="2000" dirty="0" err="1"/>
              <a:t>EnKF</a:t>
            </a:r>
            <a:r>
              <a:rPr lang="en-US" sz="2000" dirty="0"/>
              <a:t> forecast </a:t>
            </a:r>
            <a:r>
              <a:rPr lang="en-US" sz="2000" dirty="0" smtClean="0"/>
              <a:t>ensemble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7848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3. Infrastructure and bug fixes</a:t>
            </a:r>
          </a:p>
          <a:p>
            <a:r>
              <a:rPr lang="en-US" sz="2000" dirty="0"/>
              <a:t>     - Change the preprocessors (</a:t>
            </a:r>
            <a:r>
              <a:rPr lang="en-US" sz="2000" dirty="0" err="1"/>
              <a:t>prep_hybrid</a:t>
            </a:r>
            <a:r>
              <a:rPr lang="en-US" sz="2000" dirty="0"/>
              <a:t>) for WP, resolution, vertical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interpolation</a:t>
            </a:r>
            <a:endParaRPr lang="en-US" sz="2000" dirty="0"/>
          </a:p>
          <a:p>
            <a:r>
              <a:rPr lang="en-US" sz="2000" dirty="0"/>
              <a:t>     - Lager innermost domain with more frequent physics calling time step</a:t>
            </a:r>
          </a:p>
          <a:p>
            <a:r>
              <a:rPr lang="en-US" sz="2000" dirty="0"/>
              <a:t>     - The vortex initialization codes are generalized for all basins (</a:t>
            </a:r>
            <a:r>
              <a:rPr lang="en-US" sz="2000" dirty="0" err="1"/>
              <a:t>unibasin</a:t>
            </a:r>
            <a:r>
              <a:rPr lang="en-US" sz="2000" dirty="0"/>
              <a:t>)</a:t>
            </a:r>
          </a:p>
          <a:p>
            <a:r>
              <a:rPr lang="en-US" sz="2000" dirty="0"/>
              <a:t>     - POM: removal of flux truncation </a:t>
            </a:r>
          </a:p>
          <a:p>
            <a:r>
              <a:rPr lang="en-US" sz="2000" dirty="0"/>
              <a:t>     - Upgrade SW corner computation</a:t>
            </a:r>
          </a:p>
          <a:p>
            <a:r>
              <a:rPr lang="en-US" sz="2000" dirty="0"/>
              <a:t>     - Bug fix: GWD </a:t>
            </a:r>
            <a:r>
              <a:rPr lang="en-US" sz="2000" dirty="0" err="1"/>
              <a:t>subgrid</a:t>
            </a:r>
            <a:r>
              <a:rPr lang="en-US" sz="2000" dirty="0"/>
              <a:t> scale terrain, increase of </a:t>
            </a:r>
            <a:r>
              <a:rPr lang="en-US" sz="2000" dirty="0" err="1"/>
              <a:t>ptsgm</a:t>
            </a:r>
            <a:r>
              <a:rPr lang="en-US" sz="2000" dirty="0"/>
              <a:t> in WP, 10m wind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conversion(post</a:t>
            </a:r>
            <a:r>
              <a:rPr lang="en-US" sz="2000" dirty="0"/>
              <a:t>)</a:t>
            </a:r>
          </a:p>
          <a:p>
            <a:r>
              <a:rPr lang="en-US" sz="2000" dirty="0"/>
              <a:t>     - Update the nest-parent interpolation and nest motion </a:t>
            </a:r>
            <a:r>
              <a:rPr lang="en-US" sz="2000" dirty="0" smtClean="0"/>
              <a:t>algorithm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(similar to Tim’s tracker algorithm)</a:t>
            </a:r>
            <a:endParaRPr lang="en-US" sz="2000" dirty="0"/>
          </a:p>
          <a:p>
            <a:r>
              <a:rPr lang="en-US" sz="2000" dirty="0"/>
              <a:t>     - MP physics </a:t>
            </a:r>
            <a:r>
              <a:rPr lang="en-US" sz="2000" dirty="0" smtClean="0"/>
              <a:t>feedback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7124" y="737175"/>
            <a:ext cx="6600093" cy="584775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2013 HWRF baseline configurations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743200"/>
            <a:ext cx="6400800" cy="132343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2010-2013 </a:t>
            </a:r>
          </a:p>
          <a:p>
            <a:pPr algn="ctr"/>
            <a:r>
              <a:rPr lang="en-US" sz="4000" b="1" dirty="0" smtClean="0"/>
              <a:t>total verification statistics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emc.ncep.noaa.gov/gc_wmb/vxt/baseline/stat/EPAL1012/fig_EPAL1012_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43" y="3775491"/>
            <a:ext cx="3883489" cy="28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mc.ncep.noaa.gov/gc_wmb/vxt/baseline/stat/ALAL1012/fig_ALAL1012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71700"/>
            <a:ext cx="3883489" cy="28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emc.ncep.noaa.gov/gc_wmb/vxt/baseline/stat/ALAL1012/fig_ALAL1012_tk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6" y="734645"/>
            <a:ext cx="3883489" cy="28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mc.ncep.noaa.gov/gc_wmb/vxt/baseline/stat/EPAL1012/fig_EPAL1012_tk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5" y="3721608"/>
            <a:ext cx="3883489" cy="28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02936"/>
            <a:ext cx="1676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ATL track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965720" y="510090"/>
            <a:ext cx="212087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ATL intensity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6747" y="3541853"/>
            <a:ext cx="1676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EP track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965720" y="3558520"/>
            <a:ext cx="212087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EP intensity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14013" y="1905000"/>
            <a:ext cx="203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H212 (2012 HWRF)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5843" y="248977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H213 (2013 baseline)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24800" y="2138249"/>
            <a:ext cx="0" cy="296759"/>
          </a:xfrm>
          <a:prstGeom prst="line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62300" y="1040894"/>
            <a:ext cx="6858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4065073"/>
            <a:ext cx="8001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~15%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0" y="1041031"/>
            <a:ext cx="8001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~25%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4105026"/>
            <a:ext cx="7798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~30%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emc.ncep.noaa.gov/gc_wmb/vxt/baseline/stat/EPAL2012/fig_EPAL2012_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9217"/>
            <a:ext cx="3883489" cy="28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emc.ncep.noaa.gov/gc_wmb/vxt/baseline/stat/ALAL2012/fig_ALAL2012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44308"/>
            <a:ext cx="3883489" cy="28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mc.ncep.noaa.gov/gc_wmb/vxt/baseline/stat/ALAL2012/fig_ALAL2012_tk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" y="1066800"/>
            <a:ext cx="3882257" cy="280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mc.ncep.noaa.gov/gc_wmb/vxt/baseline/stat/EPAL2012/fig_EPAL2012_tk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7" y="4051682"/>
            <a:ext cx="3882258" cy="280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92062"/>
            <a:ext cx="2286000" cy="584775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2012 season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914400"/>
            <a:ext cx="1676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ATL track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846693"/>
            <a:ext cx="1676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EP track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802340"/>
            <a:ext cx="212087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ATL intensity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65719" y="3802272"/>
            <a:ext cx="212087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EP intensity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347602" y="2274332"/>
            <a:ext cx="203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H212 (2012 HWRF)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9432" y="285910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H213 (2013 baseline)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153400" y="2495284"/>
            <a:ext cx="0" cy="296759"/>
          </a:xfrm>
          <a:prstGeom prst="line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72400" y="5334000"/>
            <a:ext cx="0" cy="441377"/>
          </a:xfrm>
          <a:prstGeom prst="line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93716" y="1437620"/>
            <a:ext cx="8001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~30%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93716" y="4369913"/>
            <a:ext cx="8001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~20%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1421599"/>
            <a:ext cx="8001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~15%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emc.ncep.noaa.gov/gc_wmb/vxt/baseline/stat/EPAL2011/fig_EPAL2011_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627" y="4082622"/>
            <a:ext cx="3883489" cy="28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emc.ncep.noaa.gov/gc_wmb/vxt/baseline/stat/ALAL2011/fig_ALAL2011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58" y="1244222"/>
            <a:ext cx="3883489" cy="28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emc.ncep.noaa.gov/gc_wmb/vxt/baseline/stat/ALAL2011/fig_ALAL2011_tk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7" y="1271194"/>
            <a:ext cx="3883489" cy="28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mc.ncep.noaa.gov/gc_wmb/vxt/baseline/stat/EPAL2011/fig_EPAL2011_tk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30396"/>
            <a:ext cx="3618869" cy="28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77200"/>
            <a:ext cx="2286000" cy="584775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2011 season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009584"/>
            <a:ext cx="1676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ATL track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86114" y="3839726"/>
            <a:ext cx="1676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EP track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965719" y="826198"/>
            <a:ext cx="212087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ATL intensity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65718" y="3839726"/>
            <a:ext cx="212087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EP intensity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00" y="2406746"/>
            <a:ext cx="0" cy="485678"/>
          </a:xfrm>
          <a:prstGeom prst="line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30377" y="2089666"/>
            <a:ext cx="203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H212 (2012 HWRF)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289242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H213 (2013 baseline)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44108" y="1600200"/>
            <a:ext cx="8001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~30%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44108" y="4495800"/>
            <a:ext cx="8001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~20%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62221" y="4362946"/>
            <a:ext cx="8001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~12%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emc.ncep.noaa.gov/gc_wmb/vxt/baseline/stat/EPAL2010/fig_EPAL2010_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90" y="4085516"/>
            <a:ext cx="3830497" cy="28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emc.ncep.noaa.gov/gc_wmb/vxt/baseline/stat/ALAL2010/fig_ALAL2010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79" y="1115817"/>
            <a:ext cx="3883489" cy="28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emc.ncep.noaa.gov/gc_wmb/vxt/baseline/stat/ALAL2010/fig_ALAL2010_tk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13" y="1143000"/>
            <a:ext cx="3883489" cy="28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mc.ncep.noaa.gov/gc_wmb/vxt/baseline/stat/EPAL2010/fig_EPAL2010_tk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9" y="4050792"/>
            <a:ext cx="3679861" cy="28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77200"/>
            <a:ext cx="2286000" cy="584775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2010 season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3662" y="887002"/>
            <a:ext cx="1676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ATL track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950208"/>
            <a:ext cx="1676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EP track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946428" y="887002"/>
            <a:ext cx="212087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ATL intensity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65717" y="3955820"/>
            <a:ext cx="212087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EP intensity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315200" y="2403836"/>
            <a:ext cx="0" cy="296759"/>
          </a:xfrm>
          <a:prstGeom prst="line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1400" y="2255457"/>
            <a:ext cx="0" cy="296759"/>
          </a:xfrm>
          <a:prstGeom prst="line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48023" y="1886125"/>
            <a:ext cx="203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H212 (2012 HWRF)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3339" y="272966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H213 (2013 baseline)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657600" y="4704333"/>
            <a:ext cx="0" cy="784787"/>
          </a:xfrm>
          <a:prstGeom prst="line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15200" y="4473428"/>
            <a:ext cx="8001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~20%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43986" y="1516793"/>
            <a:ext cx="8001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~20%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54230" y="1410222"/>
            <a:ext cx="8001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~20%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1079" y="4499565"/>
            <a:ext cx="8001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~48%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95A4-B6BE-4AB9-A88F-C134D4DB2D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444</Words>
  <Application>Microsoft Office PowerPoint</Application>
  <PresentationFormat>On-screen Show (4:3)</PresentationFormat>
  <Paragraphs>129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results of baseline test for 2013 HWRF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 C. Kwon</dc:creator>
  <cp:lastModifiedBy>Young C. Kwon</cp:lastModifiedBy>
  <cp:revision>56</cp:revision>
  <cp:lastPrinted>2013-02-21T15:12:23Z</cp:lastPrinted>
  <dcterms:created xsi:type="dcterms:W3CDTF">2013-02-20T18:10:43Z</dcterms:created>
  <dcterms:modified xsi:type="dcterms:W3CDTF">2013-02-21T15:58:52Z</dcterms:modified>
</cp:coreProperties>
</file>